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03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64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27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88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9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04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93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91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9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17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40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BA9D5-1766-4425-A9DB-C8EC90E6FD2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8716-1A9F-4421-B74F-4E6682C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89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仕訳キーワードスタディ</a:t>
            </a:r>
            <a:b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アプリ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62534" y="4631101"/>
            <a:ext cx="6666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⑦ 固定</a:t>
            </a:r>
            <a:r>
              <a:rPr lang="ja-JP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資産</a:t>
            </a:r>
            <a:endParaRPr kumimoji="1" lang="ja-JP" alt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190" y="3801574"/>
            <a:ext cx="2300120" cy="230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70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(ラベル)仕訳キーワードスタディアプリ"/>
          <p:cNvSpPr txBox="1"/>
          <p:nvPr/>
        </p:nvSpPr>
        <p:spPr>
          <a:xfrm>
            <a:off x="336912" y="179944"/>
            <a:ext cx="714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仕訳キーワード スタディアプリ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　　</a:t>
            </a:r>
            <a:r>
              <a:rPr lang="ja-JP" altLang="en-US" b="1" dirty="0" smtClean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⑦ 固定</a:t>
            </a:r>
            <a:r>
              <a:rPr lang="ja-JP" altLang="en-US" b="1" dirty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資産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" name="(ラベル)Keyword"/>
          <p:cNvSpPr txBox="1"/>
          <p:nvPr/>
        </p:nvSpPr>
        <p:spPr>
          <a:xfrm>
            <a:off x="1421025" y="828240"/>
            <a:ext cx="138920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Keyword</a:t>
            </a:r>
            <a:endParaRPr kumimoji="1"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仕訳 枠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19719"/>
              </p:ext>
            </p:extLst>
          </p:nvPr>
        </p:nvGraphicFramePr>
        <p:xfrm>
          <a:off x="1421025" y="3492545"/>
          <a:ext cx="9366424" cy="301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212">
                  <a:extLst>
                    <a:ext uri="{9D8B030D-6E8A-4147-A177-3AD203B41FA5}">
                      <a16:colId xmlns:a16="http://schemas.microsoft.com/office/drawing/2014/main" val="648505044"/>
                    </a:ext>
                  </a:extLst>
                </a:gridCol>
                <a:gridCol w="4683212">
                  <a:extLst>
                    <a:ext uri="{9D8B030D-6E8A-4147-A177-3AD203B41FA5}">
                      <a16:colId xmlns:a16="http://schemas.microsoft.com/office/drawing/2014/main" val="3969782147"/>
                    </a:ext>
                  </a:extLst>
                </a:gridCol>
              </a:tblGrid>
              <a:tr h="3558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借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貸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58809"/>
                  </a:ext>
                </a:extLst>
              </a:tr>
              <a:tr h="2555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100363"/>
                  </a:ext>
                </a:extLst>
              </a:tr>
            </a:tbl>
          </a:graphicData>
        </a:graphic>
      </p:graphicFrame>
      <p:sp>
        <p:nvSpPr>
          <p:cNvPr id="9" name="(ラベル)あと　　秒"/>
          <p:cNvSpPr txBox="1"/>
          <p:nvPr/>
        </p:nvSpPr>
        <p:spPr>
          <a:xfrm>
            <a:off x="9729216" y="446424"/>
            <a:ext cx="2462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あと　　　秒</a:t>
            </a:r>
            <a:endParaRPr kumimoji="1" lang="ja-JP" altLang="en-US" sz="2800" dirty="0"/>
          </a:p>
        </p:txBody>
      </p:sp>
      <p:sp>
        <p:nvSpPr>
          <p:cNvPr id="10" name="(Countdown)５"/>
          <p:cNvSpPr txBox="1"/>
          <p:nvPr/>
        </p:nvSpPr>
        <p:spPr>
          <a:xfrm>
            <a:off x="10581542" y="295878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５</a:t>
            </a:r>
            <a:endParaRPr kumimoji="1" lang="ja-JP" altLang="en-US" sz="4000" dirty="0"/>
          </a:p>
        </p:txBody>
      </p:sp>
      <p:sp>
        <p:nvSpPr>
          <p:cNvPr id="11" name="(Countdown)４"/>
          <p:cNvSpPr txBox="1"/>
          <p:nvPr/>
        </p:nvSpPr>
        <p:spPr>
          <a:xfrm>
            <a:off x="10619642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４</a:t>
            </a:r>
            <a:endParaRPr kumimoji="1" lang="ja-JP" altLang="en-US" sz="4000" dirty="0"/>
          </a:p>
        </p:txBody>
      </p:sp>
      <p:sp>
        <p:nvSpPr>
          <p:cNvPr id="12" name="(Countdown)３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３</a:t>
            </a:r>
            <a:endParaRPr kumimoji="1" lang="ja-JP" altLang="en-US" sz="4000" dirty="0"/>
          </a:p>
        </p:txBody>
      </p:sp>
      <p:sp>
        <p:nvSpPr>
          <p:cNvPr id="13" name="(Countdown)２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２</a:t>
            </a:r>
            <a:endParaRPr kumimoji="1" lang="ja-JP" altLang="en-US" sz="4000" dirty="0"/>
          </a:p>
        </p:txBody>
      </p:sp>
      <p:sp>
        <p:nvSpPr>
          <p:cNvPr id="14" name="(Countdown)１"/>
          <p:cNvSpPr txBox="1"/>
          <p:nvPr/>
        </p:nvSpPr>
        <p:spPr>
          <a:xfrm>
            <a:off x="10648803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１</a:t>
            </a:r>
            <a:endParaRPr kumimoji="1" lang="ja-JP" altLang="en-US" sz="4000" dirty="0"/>
          </a:p>
        </p:txBody>
      </p:sp>
      <p:sp>
        <p:nvSpPr>
          <p:cNvPr id="15" name="(Countdown)０"/>
          <p:cNvSpPr txBox="1"/>
          <p:nvPr/>
        </p:nvSpPr>
        <p:spPr>
          <a:xfrm>
            <a:off x="10657493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０</a:t>
            </a:r>
            <a:endParaRPr kumimoji="1" lang="ja-JP" altLang="en-US" sz="4000" dirty="0"/>
          </a:p>
        </p:txBody>
      </p:sp>
      <p:sp>
        <p:nvSpPr>
          <p:cNvPr id="4" name="問題"/>
          <p:cNvSpPr txBox="1"/>
          <p:nvPr/>
        </p:nvSpPr>
        <p:spPr>
          <a:xfrm>
            <a:off x="0" y="135487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建物を購入した</a:t>
            </a:r>
            <a:endParaRPr kumimoji="1" lang="ja-JP" alt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答え"/>
          <p:cNvSpPr txBox="1"/>
          <p:nvPr/>
        </p:nvSpPr>
        <p:spPr>
          <a:xfrm>
            <a:off x="1679117" y="4549630"/>
            <a:ext cx="417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建物</a:t>
            </a:r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資産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kumimoji="1" lang="ja-JP" altLang="en-US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07408" y="2969325"/>
            <a:ext cx="2948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難易度</a:t>
            </a:r>
            <a:r>
              <a:rPr kumimoji="1" lang="ja-JP" altLang="en-US" sz="2800" b="1" dirty="0" smtClean="0"/>
              <a:t>　</a:t>
            </a:r>
            <a:r>
              <a:rPr kumimoji="1" lang="ja-JP" alt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★</a:t>
            </a:r>
            <a:endParaRPr kumimoji="1" lang="ja-JP" alt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750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(ラベル)仕訳キーワードスタディアプリ"/>
          <p:cNvSpPr txBox="1"/>
          <p:nvPr/>
        </p:nvSpPr>
        <p:spPr>
          <a:xfrm>
            <a:off x="336912" y="179944"/>
            <a:ext cx="714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仕訳キーワード スタディアプリ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　　</a:t>
            </a:r>
            <a:r>
              <a:rPr lang="ja-JP" altLang="en-US" b="1" dirty="0" smtClean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⑦ 固定</a:t>
            </a:r>
            <a:r>
              <a:rPr lang="ja-JP" altLang="en-US" b="1" dirty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資産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" name="(ラベル)Keyword"/>
          <p:cNvSpPr txBox="1"/>
          <p:nvPr/>
        </p:nvSpPr>
        <p:spPr>
          <a:xfrm>
            <a:off x="1421025" y="828240"/>
            <a:ext cx="138920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Keyword</a:t>
            </a:r>
            <a:endParaRPr kumimoji="1"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仕訳 枠"/>
          <p:cNvGraphicFramePr>
            <a:graphicFrameLocks noGrp="1"/>
          </p:cNvGraphicFramePr>
          <p:nvPr>
            <p:extLst/>
          </p:nvPr>
        </p:nvGraphicFramePr>
        <p:xfrm>
          <a:off x="1421025" y="3492545"/>
          <a:ext cx="9366424" cy="301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212">
                  <a:extLst>
                    <a:ext uri="{9D8B030D-6E8A-4147-A177-3AD203B41FA5}">
                      <a16:colId xmlns:a16="http://schemas.microsoft.com/office/drawing/2014/main" val="648505044"/>
                    </a:ext>
                  </a:extLst>
                </a:gridCol>
                <a:gridCol w="4683212">
                  <a:extLst>
                    <a:ext uri="{9D8B030D-6E8A-4147-A177-3AD203B41FA5}">
                      <a16:colId xmlns:a16="http://schemas.microsoft.com/office/drawing/2014/main" val="3969782147"/>
                    </a:ext>
                  </a:extLst>
                </a:gridCol>
              </a:tblGrid>
              <a:tr h="3558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借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貸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58809"/>
                  </a:ext>
                </a:extLst>
              </a:tr>
              <a:tr h="2555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100363"/>
                  </a:ext>
                </a:extLst>
              </a:tr>
            </a:tbl>
          </a:graphicData>
        </a:graphic>
      </p:graphicFrame>
      <p:sp>
        <p:nvSpPr>
          <p:cNvPr id="9" name="(ラベル)あと　　秒"/>
          <p:cNvSpPr txBox="1"/>
          <p:nvPr/>
        </p:nvSpPr>
        <p:spPr>
          <a:xfrm>
            <a:off x="9729216" y="446424"/>
            <a:ext cx="2462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あと　　　秒</a:t>
            </a:r>
            <a:endParaRPr kumimoji="1" lang="ja-JP" altLang="en-US" sz="2800" dirty="0"/>
          </a:p>
        </p:txBody>
      </p:sp>
      <p:sp>
        <p:nvSpPr>
          <p:cNvPr id="10" name="(Countdown)５"/>
          <p:cNvSpPr txBox="1"/>
          <p:nvPr/>
        </p:nvSpPr>
        <p:spPr>
          <a:xfrm>
            <a:off x="10581542" y="295878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５</a:t>
            </a:r>
            <a:endParaRPr kumimoji="1" lang="ja-JP" altLang="en-US" sz="4000" dirty="0"/>
          </a:p>
        </p:txBody>
      </p:sp>
      <p:sp>
        <p:nvSpPr>
          <p:cNvPr id="11" name="(Countdown)４"/>
          <p:cNvSpPr txBox="1"/>
          <p:nvPr/>
        </p:nvSpPr>
        <p:spPr>
          <a:xfrm>
            <a:off x="10619642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４</a:t>
            </a:r>
            <a:endParaRPr kumimoji="1" lang="ja-JP" altLang="en-US" sz="4000" dirty="0"/>
          </a:p>
        </p:txBody>
      </p:sp>
      <p:sp>
        <p:nvSpPr>
          <p:cNvPr id="12" name="(Countdown)３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３</a:t>
            </a:r>
            <a:endParaRPr kumimoji="1" lang="ja-JP" altLang="en-US" sz="4000" dirty="0"/>
          </a:p>
        </p:txBody>
      </p:sp>
      <p:sp>
        <p:nvSpPr>
          <p:cNvPr id="13" name="(Countdown)２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２</a:t>
            </a:r>
            <a:endParaRPr kumimoji="1" lang="ja-JP" altLang="en-US" sz="4000" dirty="0"/>
          </a:p>
        </p:txBody>
      </p:sp>
      <p:sp>
        <p:nvSpPr>
          <p:cNvPr id="14" name="(Countdown)１"/>
          <p:cNvSpPr txBox="1"/>
          <p:nvPr/>
        </p:nvSpPr>
        <p:spPr>
          <a:xfrm>
            <a:off x="10648803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１</a:t>
            </a:r>
            <a:endParaRPr kumimoji="1" lang="ja-JP" altLang="en-US" sz="4000" dirty="0"/>
          </a:p>
        </p:txBody>
      </p:sp>
      <p:sp>
        <p:nvSpPr>
          <p:cNvPr id="15" name="(Countdown)０"/>
          <p:cNvSpPr txBox="1"/>
          <p:nvPr/>
        </p:nvSpPr>
        <p:spPr>
          <a:xfrm>
            <a:off x="10657493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０</a:t>
            </a:r>
            <a:endParaRPr kumimoji="1" lang="ja-JP" altLang="en-US" sz="4000" dirty="0"/>
          </a:p>
        </p:txBody>
      </p:sp>
      <p:sp>
        <p:nvSpPr>
          <p:cNvPr id="4" name="問題"/>
          <p:cNvSpPr txBox="1"/>
          <p:nvPr/>
        </p:nvSpPr>
        <p:spPr>
          <a:xfrm>
            <a:off x="0" y="1354879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ルームエアコン、パソコン</a:t>
            </a:r>
            <a:r>
              <a:rPr lang="ja-JP" alt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</a:p>
          <a:p>
            <a:pPr algn="ctr"/>
            <a:r>
              <a:rPr lang="ja-JP" alt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商品</a:t>
            </a:r>
            <a:r>
              <a:rPr lang="ja-JP" alt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陳列用ショーケースを購入した</a:t>
            </a:r>
            <a:endParaRPr kumimoji="1" lang="ja-JP" alt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答え"/>
          <p:cNvSpPr txBox="1"/>
          <p:nvPr/>
        </p:nvSpPr>
        <p:spPr>
          <a:xfrm>
            <a:off x="1679117" y="4549630"/>
            <a:ext cx="417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備品</a:t>
            </a:r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資産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kumimoji="1" lang="ja-JP" altLang="en-US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07408" y="2969325"/>
            <a:ext cx="2948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難易度</a:t>
            </a:r>
            <a:r>
              <a:rPr kumimoji="1" lang="ja-JP" altLang="en-US" sz="2800" b="1" dirty="0" smtClean="0"/>
              <a:t>　</a:t>
            </a:r>
            <a:r>
              <a:rPr kumimoji="1" lang="ja-JP" alt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★</a:t>
            </a:r>
            <a:endParaRPr kumimoji="1" lang="ja-JP" alt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114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(ラベル)仕訳キーワードスタディアプリ"/>
          <p:cNvSpPr txBox="1"/>
          <p:nvPr/>
        </p:nvSpPr>
        <p:spPr>
          <a:xfrm>
            <a:off x="336912" y="179944"/>
            <a:ext cx="714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仕訳キーワード スタディアプリ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　　</a:t>
            </a:r>
            <a:r>
              <a:rPr lang="ja-JP" altLang="en-US" b="1" dirty="0" smtClean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⑦ 固定</a:t>
            </a:r>
            <a:r>
              <a:rPr lang="ja-JP" altLang="en-US" b="1" dirty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資産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" name="(ラベル)Keyword"/>
          <p:cNvSpPr txBox="1"/>
          <p:nvPr/>
        </p:nvSpPr>
        <p:spPr>
          <a:xfrm>
            <a:off x="1421025" y="828240"/>
            <a:ext cx="138920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Keyword</a:t>
            </a:r>
            <a:endParaRPr kumimoji="1"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仕訳 枠"/>
          <p:cNvGraphicFramePr>
            <a:graphicFrameLocks noGrp="1"/>
          </p:cNvGraphicFramePr>
          <p:nvPr>
            <p:extLst/>
          </p:nvPr>
        </p:nvGraphicFramePr>
        <p:xfrm>
          <a:off x="1421025" y="3492545"/>
          <a:ext cx="9366424" cy="301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212">
                  <a:extLst>
                    <a:ext uri="{9D8B030D-6E8A-4147-A177-3AD203B41FA5}">
                      <a16:colId xmlns:a16="http://schemas.microsoft.com/office/drawing/2014/main" val="648505044"/>
                    </a:ext>
                  </a:extLst>
                </a:gridCol>
                <a:gridCol w="4683212">
                  <a:extLst>
                    <a:ext uri="{9D8B030D-6E8A-4147-A177-3AD203B41FA5}">
                      <a16:colId xmlns:a16="http://schemas.microsoft.com/office/drawing/2014/main" val="3969782147"/>
                    </a:ext>
                  </a:extLst>
                </a:gridCol>
              </a:tblGrid>
              <a:tr h="3558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借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貸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58809"/>
                  </a:ext>
                </a:extLst>
              </a:tr>
              <a:tr h="2555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100363"/>
                  </a:ext>
                </a:extLst>
              </a:tr>
            </a:tbl>
          </a:graphicData>
        </a:graphic>
      </p:graphicFrame>
      <p:sp>
        <p:nvSpPr>
          <p:cNvPr id="9" name="(ラベル)あと　　秒"/>
          <p:cNvSpPr txBox="1"/>
          <p:nvPr/>
        </p:nvSpPr>
        <p:spPr>
          <a:xfrm>
            <a:off x="9729216" y="446424"/>
            <a:ext cx="2462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あと　　　秒</a:t>
            </a:r>
            <a:endParaRPr kumimoji="1" lang="ja-JP" altLang="en-US" sz="2800" dirty="0"/>
          </a:p>
        </p:txBody>
      </p:sp>
      <p:sp>
        <p:nvSpPr>
          <p:cNvPr id="10" name="(Countdown)５"/>
          <p:cNvSpPr txBox="1"/>
          <p:nvPr/>
        </p:nvSpPr>
        <p:spPr>
          <a:xfrm>
            <a:off x="10581542" y="295878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５</a:t>
            </a:r>
            <a:endParaRPr kumimoji="1" lang="ja-JP" altLang="en-US" sz="4000" dirty="0"/>
          </a:p>
        </p:txBody>
      </p:sp>
      <p:sp>
        <p:nvSpPr>
          <p:cNvPr id="11" name="(Countdown)４"/>
          <p:cNvSpPr txBox="1"/>
          <p:nvPr/>
        </p:nvSpPr>
        <p:spPr>
          <a:xfrm>
            <a:off x="10619642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４</a:t>
            </a:r>
            <a:endParaRPr kumimoji="1" lang="ja-JP" altLang="en-US" sz="4000" dirty="0"/>
          </a:p>
        </p:txBody>
      </p:sp>
      <p:sp>
        <p:nvSpPr>
          <p:cNvPr id="12" name="(Countdown)３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３</a:t>
            </a:r>
            <a:endParaRPr kumimoji="1" lang="ja-JP" altLang="en-US" sz="4000" dirty="0"/>
          </a:p>
        </p:txBody>
      </p:sp>
      <p:sp>
        <p:nvSpPr>
          <p:cNvPr id="13" name="(Countdown)２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２</a:t>
            </a:r>
            <a:endParaRPr kumimoji="1" lang="ja-JP" altLang="en-US" sz="4000" dirty="0"/>
          </a:p>
        </p:txBody>
      </p:sp>
      <p:sp>
        <p:nvSpPr>
          <p:cNvPr id="14" name="(Countdown)１"/>
          <p:cNvSpPr txBox="1"/>
          <p:nvPr/>
        </p:nvSpPr>
        <p:spPr>
          <a:xfrm>
            <a:off x="10648803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１</a:t>
            </a:r>
            <a:endParaRPr kumimoji="1" lang="ja-JP" altLang="en-US" sz="4000" dirty="0"/>
          </a:p>
        </p:txBody>
      </p:sp>
      <p:sp>
        <p:nvSpPr>
          <p:cNvPr id="15" name="(Countdown)０"/>
          <p:cNvSpPr txBox="1"/>
          <p:nvPr/>
        </p:nvSpPr>
        <p:spPr>
          <a:xfrm>
            <a:off x="10657493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０</a:t>
            </a:r>
            <a:endParaRPr kumimoji="1" lang="ja-JP" altLang="en-US" sz="4000" dirty="0"/>
          </a:p>
        </p:txBody>
      </p:sp>
      <p:sp>
        <p:nvSpPr>
          <p:cNvPr id="4" name="問題"/>
          <p:cNvSpPr txBox="1"/>
          <p:nvPr/>
        </p:nvSpPr>
        <p:spPr>
          <a:xfrm>
            <a:off x="0" y="135487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営業用の自動車を購入した</a:t>
            </a:r>
            <a:endParaRPr kumimoji="1" lang="ja-JP" alt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答え"/>
          <p:cNvSpPr txBox="1"/>
          <p:nvPr/>
        </p:nvSpPr>
        <p:spPr>
          <a:xfrm>
            <a:off x="1679117" y="4549630"/>
            <a:ext cx="417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車両運搬具</a:t>
            </a:r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資産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kumimoji="1" lang="ja-JP" altLang="en-US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07408" y="2969325"/>
            <a:ext cx="2948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難易度</a:t>
            </a:r>
            <a:r>
              <a:rPr kumimoji="1" lang="ja-JP" altLang="en-US" sz="2800" b="1" dirty="0" smtClean="0"/>
              <a:t>　</a:t>
            </a:r>
            <a:r>
              <a:rPr kumimoji="1" lang="ja-JP" alt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★</a:t>
            </a:r>
            <a:endParaRPr kumimoji="1" lang="ja-JP" alt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078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(ラベル)仕訳キーワードスタディアプリ"/>
          <p:cNvSpPr txBox="1"/>
          <p:nvPr/>
        </p:nvSpPr>
        <p:spPr>
          <a:xfrm>
            <a:off x="336912" y="179944"/>
            <a:ext cx="714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仕訳キーワード スタディアプリ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　　</a:t>
            </a:r>
            <a:r>
              <a:rPr lang="ja-JP" altLang="en-US" b="1" dirty="0" smtClean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⑦ 固定</a:t>
            </a:r>
            <a:r>
              <a:rPr lang="ja-JP" altLang="en-US" b="1" dirty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資産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" name="(ラベル)Keyword"/>
          <p:cNvSpPr txBox="1"/>
          <p:nvPr/>
        </p:nvSpPr>
        <p:spPr>
          <a:xfrm>
            <a:off x="1421025" y="828240"/>
            <a:ext cx="138920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Keyword</a:t>
            </a:r>
            <a:endParaRPr kumimoji="1"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仕訳 枠"/>
          <p:cNvGraphicFramePr>
            <a:graphicFrameLocks noGrp="1"/>
          </p:cNvGraphicFramePr>
          <p:nvPr>
            <p:extLst/>
          </p:nvPr>
        </p:nvGraphicFramePr>
        <p:xfrm>
          <a:off x="1421025" y="3492545"/>
          <a:ext cx="9366424" cy="301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212">
                  <a:extLst>
                    <a:ext uri="{9D8B030D-6E8A-4147-A177-3AD203B41FA5}">
                      <a16:colId xmlns:a16="http://schemas.microsoft.com/office/drawing/2014/main" val="648505044"/>
                    </a:ext>
                  </a:extLst>
                </a:gridCol>
                <a:gridCol w="4683212">
                  <a:extLst>
                    <a:ext uri="{9D8B030D-6E8A-4147-A177-3AD203B41FA5}">
                      <a16:colId xmlns:a16="http://schemas.microsoft.com/office/drawing/2014/main" val="3969782147"/>
                    </a:ext>
                  </a:extLst>
                </a:gridCol>
              </a:tblGrid>
              <a:tr h="3558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借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貸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58809"/>
                  </a:ext>
                </a:extLst>
              </a:tr>
              <a:tr h="2555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100363"/>
                  </a:ext>
                </a:extLst>
              </a:tr>
            </a:tbl>
          </a:graphicData>
        </a:graphic>
      </p:graphicFrame>
      <p:sp>
        <p:nvSpPr>
          <p:cNvPr id="9" name="(ラベル)あと　　秒"/>
          <p:cNvSpPr txBox="1"/>
          <p:nvPr/>
        </p:nvSpPr>
        <p:spPr>
          <a:xfrm>
            <a:off x="9729216" y="446424"/>
            <a:ext cx="2462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あと　　　秒</a:t>
            </a:r>
            <a:endParaRPr kumimoji="1" lang="ja-JP" altLang="en-US" sz="2800" dirty="0"/>
          </a:p>
        </p:txBody>
      </p:sp>
      <p:sp>
        <p:nvSpPr>
          <p:cNvPr id="10" name="(Countdown)５"/>
          <p:cNvSpPr txBox="1"/>
          <p:nvPr/>
        </p:nvSpPr>
        <p:spPr>
          <a:xfrm>
            <a:off x="10581542" y="295878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５</a:t>
            </a:r>
            <a:endParaRPr kumimoji="1" lang="ja-JP" altLang="en-US" sz="4000" dirty="0"/>
          </a:p>
        </p:txBody>
      </p:sp>
      <p:sp>
        <p:nvSpPr>
          <p:cNvPr id="11" name="(Countdown)４"/>
          <p:cNvSpPr txBox="1"/>
          <p:nvPr/>
        </p:nvSpPr>
        <p:spPr>
          <a:xfrm>
            <a:off x="10619642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４</a:t>
            </a:r>
            <a:endParaRPr kumimoji="1" lang="ja-JP" altLang="en-US" sz="4000" dirty="0"/>
          </a:p>
        </p:txBody>
      </p:sp>
      <p:sp>
        <p:nvSpPr>
          <p:cNvPr id="12" name="(Countdown)３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３</a:t>
            </a:r>
            <a:endParaRPr kumimoji="1" lang="ja-JP" altLang="en-US" sz="4000" dirty="0"/>
          </a:p>
        </p:txBody>
      </p:sp>
      <p:sp>
        <p:nvSpPr>
          <p:cNvPr id="13" name="(Countdown)２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２</a:t>
            </a:r>
            <a:endParaRPr kumimoji="1" lang="ja-JP" altLang="en-US" sz="4000" dirty="0"/>
          </a:p>
        </p:txBody>
      </p:sp>
      <p:sp>
        <p:nvSpPr>
          <p:cNvPr id="14" name="(Countdown)１"/>
          <p:cNvSpPr txBox="1"/>
          <p:nvPr/>
        </p:nvSpPr>
        <p:spPr>
          <a:xfrm>
            <a:off x="10648803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１</a:t>
            </a:r>
            <a:endParaRPr kumimoji="1" lang="ja-JP" altLang="en-US" sz="4000" dirty="0"/>
          </a:p>
        </p:txBody>
      </p:sp>
      <p:sp>
        <p:nvSpPr>
          <p:cNvPr id="15" name="(Countdown)０"/>
          <p:cNvSpPr txBox="1"/>
          <p:nvPr/>
        </p:nvSpPr>
        <p:spPr>
          <a:xfrm>
            <a:off x="10657493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０</a:t>
            </a:r>
            <a:endParaRPr kumimoji="1" lang="ja-JP" altLang="en-US" sz="4000" dirty="0"/>
          </a:p>
        </p:txBody>
      </p:sp>
      <p:sp>
        <p:nvSpPr>
          <p:cNvPr id="4" name="問題"/>
          <p:cNvSpPr txBox="1"/>
          <p:nvPr/>
        </p:nvSpPr>
        <p:spPr>
          <a:xfrm>
            <a:off x="0" y="135487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土地を購入した</a:t>
            </a:r>
            <a:endParaRPr kumimoji="1" lang="ja-JP" alt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答え"/>
          <p:cNvSpPr txBox="1"/>
          <p:nvPr/>
        </p:nvSpPr>
        <p:spPr>
          <a:xfrm>
            <a:off x="1679117" y="4549630"/>
            <a:ext cx="417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土地</a:t>
            </a:r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資産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kumimoji="1" lang="ja-JP" altLang="en-US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07408" y="2969325"/>
            <a:ext cx="2948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難易度</a:t>
            </a:r>
            <a:r>
              <a:rPr kumimoji="1" lang="ja-JP" altLang="en-US" sz="2800" b="1" dirty="0" smtClean="0"/>
              <a:t>　</a:t>
            </a:r>
            <a:r>
              <a:rPr kumimoji="1" lang="ja-JP" alt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★</a:t>
            </a:r>
            <a:endParaRPr kumimoji="1" lang="ja-JP" alt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07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(ラベル)仕訳キーワードスタディアプリ"/>
          <p:cNvSpPr txBox="1"/>
          <p:nvPr/>
        </p:nvSpPr>
        <p:spPr>
          <a:xfrm>
            <a:off x="336912" y="179944"/>
            <a:ext cx="714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仕訳キーワード スタディアプリ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　　</a:t>
            </a:r>
            <a:r>
              <a:rPr lang="ja-JP" altLang="en-US" b="1" dirty="0" smtClean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⑦ 固定</a:t>
            </a:r>
            <a:r>
              <a:rPr lang="ja-JP" altLang="en-US" b="1" dirty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資産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" name="(ラベル)Keyword"/>
          <p:cNvSpPr txBox="1"/>
          <p:nvPr/>
        </p:nvSpPr>
        <p:spPr>
          <a:xfrm>
            <a:off x="1421025" y="828240"/>
            <a:ext cx="138920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Keyword</a:t>
            </a:r>
            <a:endParaRPr kumimoji="1"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仕訳 枠"/>
          <p:cNvGraphicFramePr>
            <a:graphicFrameLocks noGrp="1"/>
          </p:cNvGraphicFramePr>
          <p:nvPr>
            <p:extLst/>
          </p:nvPr>
        </p:nvGraphicFramePr>
        <p:xfrm>
          <a:off x="1421025" y="3492545"/>
          <a:ext cx="9366424" cy="301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212">
                  <a:extLst>
                    <a:ext uri="{9D8B030D-6E8A-4147-A177-3AD203B41FA5}">
                      <a16:colId xmlns:a16="http://schemas.microsoft.com/office/drawing/2014/main" val="648505044"/>
                    </a:ext>
                  </a:extLst>
                </a:gridCol>
                <a:gridCol w="4683212">
                  <a:extLst>
                    <a:ext uri="{9D8B030D-6E8A-4147-A177-3AD203B41FA5}">
                      <a16:colId xmlns:a16="http://schemas.microsoft.com/office/drawing/2014/main" val="3969782147"/>
                    </a:ext>
                  </a:extLst>
                </a:gridCol>
              </a:tblGrid>
              <a:tr h="3558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借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貸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58809"/>
                  </a:ext>
                </a:extLst>
              </a:tr>
              <a:tr h="2555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100363"/>
                  </a:ext>
                </a:extLst>
              </a:tr>
            </a:tbl>
          </a:graphicData>
        </a:graphic>
      </p:graphicFrame>
      <p:sp>
        <p:nvSpPr>
          <p:cNvPr id="9" name="(ラベル)あと　　秒"/>
          <p:cNvSpPr txBox="1"/>
          <p:nvPr/>
        </p:nvSpPr>
        <p:spPr>
          <a:xfrm>
            <a:off x="9729216" y="446424"/>
            <a:ext cx="2462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あと　　　秒</a:t>
            </a:r>
            <a:endParaRPr kumimoji="1" lang="ja-JP" altLang="en-US" sz="2800" dirty="0"/>
          </a:p>
        </p:txBody>
      </p:sp>
      <p:sp>
        <p:nvSpPr>
          <p:cNvPr id="10" name="(Countdown)５"/>
          <p:cNvSpPr txBox="1"/>
          <p:nvPr/>
        </p:nvSpPr>
        <p:spPr>
          <a:xfrm>
            <a:off x="10581542" y="295878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５</a:t>
            </a:r>
            <a:endParaRPr kumimoji="1" lang="ja-JP" altLang="en-US" sz="4000" dirty="0"/>
          </a:p>
        </p:txBody>
      </p:sp>
      <p:sp>
        <p:nvSpPr>
          <p:cNvPr id="11" name="(Countdown)４"/>
          <p:cNvSpPr txBox="1"/>
          <p:nvPr/>
        </p:nvSpPr>
        <p:spPr>
          <a:xfrm>
            <a:off x="10619642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４</a:t>
            </a:r>
            <a:endParaRPr kumimoji="1" lang="ja-JP" altLang="en-US" sz="4000" dirty="0"/>
          </a:p>
        </p:txBody>
      </p:sp>
      <p:sp>
        <p:nvSpPr>
          <p:cNvPr id="12" name="(Countdown)３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３</a:t>
            </a:r>
            <a:endParaRPr kumimoji="1" lang="ja-JP" altLang="en-US" sz="4000" dirty="0"/>
          </a:p>
        </p:txBody>
      </p:sp>
      <p:sp>
        <p:nvSpPr>
          <p:cNvPr id="13" name="(Countdown)２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２</a:t>
            </a:r>
            <a:endParaRPr kumimoji="1" lang="ja-JP" altLang="en-US" sz="4000" dirty="0"/>
          </a:p>
        </p:txBody>
      </p:sp>
      <p:sp>
        <p:nvSpPr>
          <p:cNvPr id="14" name="(Countdown)１"/>
          <p:cNvSpPr txBox="1"/>
          <p:nvPr/>
        </p:nvSpPr>
        <p:spPr>
          <a:xfrm>
            <a:off x="10648803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１</a:t>
            </a:r>
            <a:endParaRPr kumimoji="1" lang="ja-JP" altLang="en-US" sz="4000" dirty="0"/>
          </a:p>
        </p:txBody>
      </p:sp>
      <p:sp>
        <p:nvSpPr>
          <p:cNvPr id="15" name="(Countdown)０"/>
          <p:cNvSpPr txBox="1"/>
          <p:nvPr/>
        </p:nvSpPr>
        <p:spPr>
          <a:xfrm>
            <a:off x="10657493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０</a:t>
            </a:r>
            <a:endParaRPr kumimoji="1" lang="ja-JP" altLang="en-US" sz="4000" dirty="0"/>
          </a:p>
        </p:txBody>
      </p:sp>
      <p:sp>
        <p:nvSpPr>
          <p:cNvPr id="4" name="問題"/>
          <p:cNvSpPr txBox="1"/>
          <p:nvPr/>
        </p:nvSpPr>
        <p:spPr>
          <a:xfrm>
            <a:off x="0" y="1354879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建物の付随費用（買入手数料、登記料</a:t>
            </a:r>
            <a:r>
              <a:rPr lang="ja-JP" alt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</a:p>
          <a:p>
            <a:pPr algn="ctr"/>
            <a:r>
              <a:rPr lang="ja-JP" alt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据付費</a:t>
            </a:r>
            <a:r>
              <a:rPr lang="ja-JP" alt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、引取運賃、整地費用）を支払った</a:t>
            </a:r>
            <a:endParaRPr kumimoji="1" lang="ja-JP" alt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答え"/>
          <p:cNvSpPr txBox="1"/>
          <p:nvPr/>
        </p:nvSpPr>
        <p:spPr>
          <a:xfrm>
            <a:off x="1679117" y="4549630"/>
            <a:ext cx="417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建物</a:t>
            </a:r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資産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kumimoji="1" lang="ja-JP" altLang="en-US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07408" y="2969325"/>
            <a:ext cx="2948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難易度</a:t>
            </a:r>
            <a:r>
              <a:rPr kumimoji="1" lang="ja-JP" altLang="en-US" sz="2800" b="1" dirty="0" smtClean="0"/>
              <a:t>　</a:t>
            </a:r>
            <a:r>
              <a:rPr kumimoji="1" lang="ja-JP" alt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★★</a:t>
            </a:r>
            <a:endParaRPr kumimoji="1" lang="ja-JP" alt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197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(ラベル)仕訳キーワードスタディアプリ"/>
          <p:cNvSpPr txBox="1"/>
          <p:nvPr/>
        </p:nvSpPr>
        <p:spPr>
          <a:xfrm>
            <a:off x="336912" y="179944"/>
            <a:ext cx="714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仕訳キーワード スタディアプリ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　　</a:t>
            </a:r>
            <a:r>
              <a:rPr lang="ja-JP" altLang="en-US" b="1" dirty="0" smtClean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⑦ 固定</a:t>
            </a:r>
            <a:r>
              <a:rPr lang="ja-JP" altLang="en-US" b="1" dirty="0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資産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" name="(ラベル)Keyword"/>
          <p:cNvSpPr txBox="1"/>
          <p:nvPr/>
        </p:nvSpPr>
        <p:spPr>
          <a:xfrm>
            <a:off x="1421025" y="828240"/>
            <a:ext cx="138920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Keyword</a:t>
            </a:r>
            <a:endParaRPr kumimoji="1"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仕訳 枠"/>
          <p:cNvGraphicFramePr>
            <a:graphicFrameLocks noGrp="1"/>
          </p:cNvGraphicFramePr>
          <p:nvPr>
            <p:extLst/>
          </p:nvPr>
        </p:nvGraphicFramePr>
        <p:xfrm>
          <a:off x="1421025" y="3492545"/>
          <a:ext cx="9366424" cy="301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212">
                  <a:extLst>
                    <a:ext uri="{9D8B030D-6E8A-4147-A177-3AD203B41FA5}">
                      <a16:colId xmlns:a16="http://schemas.microsoft.com/office/drawing/2014/main" val="648505044"/>
                    </a:ext>
                  </a:extLst>
                </a:gridCol>
                <a:gridCol w="4683212">
                  <a:extLst>
                    <a:ext uri="{9D8B030D-6E8A-4147-A177-3AD203B41FA5}">
                      <a16:colId xmlns:a16="http://schemas.microsoft.com/office/drawing/2014/main" val="3969782147"/>
                    </a:ext>
                  </a:extLst>
                </a:gridCol>
              </a:tblGrid>
              <a:tr h="3558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借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貸　　　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58809"/>
                  </a:ext>
                </a:extLst>
              </a:tr>
              <a:tr h="2555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100363"/>
                  </a:ext>
                </a:extLst>
              </a:tr>
            </a:tbl>
          </a:graphicData>
        </a:graphic>
      </p:graphicFrame>
      <p:sp>
        <p:nvSpPr>
          <p:cNvPr id="9" name="(ラベル)あと　　秒"/>
          <p:cNvSpPr txBox="1"/>
          <p:nvPr/>
        </p:nvSpPr>
        <p:spPr>
          <a:xfrm>
            <a:off x="9729216" y="446424"/>
            <a:ext cx="2462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あと　　　秒</a:t>
            </a:r>
            <a:endParaRPr kumimoji="1" lang="ja-JP" altLang="en-US" sz="2800" dirty="0"/>
          </a:p>
        </p:txBody>
      </p:sp>
      <p:sp>
        <p:nvSpPr>
          <p:cNvPr id="10" name="(Countdown)５"/>
          <p:cNvSpPr txBox="1"/>
          <p:nvPr/>
        </p:nvSpPr>
        <p:spPr>
          <a:xfrm>
            <a:off x="10581542" y="295878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５</a:t>
            </a:r>
            <a:endParaRPr kumimoji="1" lang="ja-JP" altLang="en-US" sz="4000" dirty="0"/>
          </a:p>
        </p:txBody>
      </p:sp>
      <p:sp>
        <p:nvSpPr>
          <p:cNvPr id="11" name="(Countdown)４"/>
          <p:cNvSpPr txBox="1"/>
          <p:nvPr/>
        </p:nvSpPr>
        <p:spPr>
          <a:xfrm>
            <a:off x="10619642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４</a:t>
            </a:r>
            <a:endParaRPr kumimoji="1" lang="ja-JP" altLang="en-US" sz="4000" dirty="0"/>
          </a:p>
        </p:txBody>
      </p:sp>
      <p:sp>
        <p:nvSpPr>
          <p:cNvPr id="12" name="(Countdown)３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３</a:t>
            </a:r>
            <a:endParaRPr kumimoji="1" lang="ja-JP" altLang="en-US" sz="4000" dirty="0"/>
          </a:p>
        </p:txBody>
      </p:sp>
      <p:sp>
        <p:nvSpPr>
          <p:cNvPr id="13" name="(Countdown)２"/>
          <p:cNvSpPr txBox="1"/>
          <p:nvPr/>
        </p:nvSpPr>
        <p:spPr>
          <a:xfrm>
            <a:off x="10619642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２</a:t>
            </a:r>
            <a:endParaRPr kumimoji="1" lang="ja-JP" altLang="en-US" sz="4000" dirty="0"/>
          </a:p>
        </p:txBody>
      </p:sp>
      <p:sp>
        <p:nvSpPr>
          <p:cNvPr id="14" name="(Countdown)１"/>
          <p:cNvSpPr txBox="1"/>
          <p:nvPr/>
        </p:nvSpPr>
        <p:spPr>
          <a:xfrm>
            <a:off x="10648803" y="315476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１</a:t>
            </a:r>
            <a:endParaRPr kumimoji="1" lang="ja-JP" altLang="en-US" sz="4000" dirty="0"/>
          </a:p>
        </p:txBody>
      </p:sp>
      <p:sp>
        <p:nvSpPr>
          <p:cNvPr id="15" name="(Countdown)０"/>
          <p:cNvSpPr txBox="1"/>
          <p:nvPr/>
        </p:nvSpPr>
        <p:spPr>
          <a:xfrm>
            <a:off x="10657493" y="335073"/>
            <a:ext cx="79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０</a:t>
            </a:r>
            <a:endParaRPr kumimoji="1" lang="ja-JP" altLang="en-US" sz="4000" dirty="0"/>
          </a:p>
        </p:txBody>
      </p:sp>
      <p:sp>
        <p:nvSpPr>
          <p:cNvPr id="4" name="問題"/>
          <p:cNvSpPr txBox="1"/>
          <p:nvPr/>
        </p:nvSpPr>
        <p:spPr>
          <a:xfrm>
            <a:off x="0" y="135487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建物を売却した</a:t>
            </a:r>
            <a:endParaRPr kumimoji="1" lang="ja-JP" alt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07408" y="2969325"/>
            <a:ext cx="2948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難易度</a:t>
            </a:r>
            <a:r>
              <a:rPr kumimoji="1" lang="ja-JP" altLang="en-US" sz="2800" b="1" dirty="0" smtClean="0"/>
              <a:t>　</a:t>
            </a:r>
            <a:r>
              <a:rPr kumimoji="1" lang="ja-JP" alt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★★</a:t>
            </a:r>
            <a:endParaRPr kumimoji="1" lang="ja-JP" alt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答え"/>
          <p:cNvSpPr txBox="1"/>
          <p:nvPr/>
        </p:nvSpPr>
        <p:spPr>
          <a:xfrm>
            <a:off x="6355671" y="3999545"/>
            <a:ext cx="417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建物</a:t>
            </a:r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資産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kumimoji="1" lang="ja-JP" altLang="en-US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答え"/>
          <p:cNvSpPr txBox="1"/>
          <p:nvPr/>
        </p:nvSpPr>
        <p:spPr>
          <a:xfrm>
            <a:off x="6355671" y="5149794"/>
            <a:ext cx="4178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固定資産売却益</a:t>
            </a:r>
            <a:r>
              <a:rPr lang="en-US" altLang="ja-JP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収益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kumimoji="1" lang="ja-JP" altLang="en-US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答え"/>
          <p:cNvSpPr txBox="1"/>
          <p:nvPr/>
        </p:nvSpPr>
        <p:spPr>
          <a:xfrm>
            <a:off x="1688137" y="5149794"/>
            <a:ext cx="4178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固定資産売却損</a:t>
            </a:r>
            <a:r>
              <a:rPr lang="en-US" altLang="ja-JP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ja-JP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費用</a:t>
            </a:r>
            <a:r>
              <a:rPr lang="en-US" altLang="ja-JP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kumimoji="1" lang="ja-JP" altLang="en-US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73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4" grpId="0"/>
      <p:bldP spid="16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622983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お疲れ様でした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94684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309</Words>
  <Application>Microsoft Office PowerPoint</Application>
  <PresentationFormat>ワイド画面</PresentationFormat>
  <Paragraphs>91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Aharoni</vt:lpstr>
      <vt:lpstr>游ゴシック</vt:lpstr>
      <vt:lpstr>游ゴシック Light</vt:lpstr>
      <vt:lpstr>Arial</vt:lpstr>
      <vt:lpstr>Office テーマ</vt:lpstr>
      <vt:lpstr>仕訳キーワードスタディ アプリ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仕訳キーワードスタディアプリ</dc:title>
  <dc:creator>HB-T46</dc:creator>
  <cp:lastModifiedBy>saitou.masayoshi</cp:lastModifiedBy>
  <cp:revision>31</cp:revision>
  <dcterms:created xsi:type="dcterms:W3CDTF">2017-10-11T08:40:40Z</dcterms:created>
  <dcterms:modified xsi:type="dcterms:W3CDTF">2021-03-12T04:58:45Z</dcterms:modified>
</cp:coreProperties>
</file>